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9" r:id="rId16"/>
    <p:sldId id="280" r:id="rId17"/>
    <p:sldId id="270" r:id="rId18"/>
    <p:sldId id="271" r:id="rId19"/>
    <p:sldId id="273" r:id="rId20"/>
    <p:sldId id="272" r:id="rId21"/>
    <p:sldId id="274" r:id="rId22"/>
    <p:sldId id="275" r:id="rId23"/>
    <p:sldId id="276" r:id="rId24"/>
    <p:sldId id="277" r:id="rId25"/>
    <p:sldId id="278" r:id="rId2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768" y="-2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printerSettings" Target="printerSettings/printerSettings1.bin"/><Relationship Id="rId28" Type="http://schemas.openxmlformats.org/officeDocument/2006/relationships/presProps" Target="presProps.xml"/><Relationship Id="rId29" Type="http://schemas.openxmlformats.org/officeDocument/2006/relationships/viewProps" Target="viewProps.xml"/><Relationship Id="rId30" Type="http://schemas.openxmlformats.org/officeDocument/2006/relationships/theme" Target="theme/theme1.xml"/><Relationship Id="rId3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D1AE105D-E052-4B43-9911-B39BABFFFC27}" type="datetimeFigureOut">
              <a:rPr lang="en-US" smtClean="0"/>
              <a:pPr>
                <a:defRPr/>
              </a:pPr>
              <a:t>4/25/12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389EDF50-FAAF-4546-9D9B-6883EB8DB09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1CA7127-98A5-4407-97F4-18BEBAC12DF1}" type="datetimeFigureOut">
              <a:rPr lang="en-US" smtClean="0"/>
              <a:pPr>
                <a:defRPr/>
              </a:pPr>
              <a:t>4/25/12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23F9AD90-8B0D-47F4-8577-28F79EF171C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DD26203-DE5C-44E4-BA6A-98BC24BBA389}" type="datetimeFigureOut">
              <a:rPr lang="en-US" smtClean="0"/>
              <a:pPr>
                <a:defRPr/>
              </a:pPr>
              <a:t>4/25/12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6B538FA-1285-49EA-B132-0C9E590FC99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EA4B392-AF99-4098-A388-4727982B9FF0}" type="datetimeFigureOut">
              <a:rPr lang="en-US" smtClean="0"/>
              <a:pPr>
                <a:defRPr/>
              </a:pPr>
              <a:t>4/25/12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7CAA51A-3C9B-41D5-9878-195AAA08080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911DF58-B877-452C-9351-88267E1C2D37}" type="datetimeFigureOut">
              <a:rPr lang="en-US" smtClean="0"/>
              <a:pPr>
                <a:defRPr/>
              </a:pPr>
              <a:t>4/25/12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77C31649-B2C6-408F-B2F1-CAB0D639AFE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AF3747BB-6496-4CA3-B901-54933A4A3D83}" type="datetimeFigureOut">
              <a:rPr lang="en-US" smtClean="0"/>
              <a:pPr>
                <a:defRPr/>
              </a:pPr>
              <a:t>4/25/12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CC666B51-F3B6-44BC-BF9D-DF989209415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84BCA17-ED66-45EA-A2B5-EAF019F4470A}" type="datetimeFigureOut">
              <a:rPr lang="en-US" smtClean="0"/>
              <a:pPr>
                <a:defRPr/>
              </a:pPr>
              <a:t>4/25/12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FC312544-BF3D-4B16-9566-CAB58F6F8C3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85EBDA1-4687-4538-AF02-78F8416D1D8B}" type="datetimeFigureOut">
              <a:rPr lang="en-US" smtClean="0"/>
              <a:pPr>
                <a:defRPr/>
              </a:pPr>
              <a:t>4/25/12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A6FA290-15AA-4485-A6FC-64DC1BCE5C6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AC6ADE63-6B8D-44DB-B652-9300BB98D479}" type="datetimeFigureOut">
              <a:rPr lang="en-US" smtClean="0"/>
              <a:pPr>
                <a:defRPr/>
              </a:pPr>
              <a:t>4/25/12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7404F19A-10D0-4C26-AE4A-CE97DD13508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pPr>
              <a:defRPr/>
            </a:pPr>
            <a:fld id="{7591EC98-234C-43B6-BB54-7B01ED38F90B}" type="datetimeFigureOut">
              <a:rPr lang="en-US" smtClean="0"/>
              <a:pPr>
                <a:defRPr/>
              </a:pPr>
              <a:t>4/25/12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651C3E16-2C30-4A0D-99A5-60578D2F0EE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54A9E1D4-39C4-497C-9E4B-5E15C2F9C815}" type="datetimeFigureOut">
              <a:rPr lang="en-US" smtClean="0"/>
              <a:pPr>
                <a:defRPr/>
              </a:pPr>
              <a:t>4/25/12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42FCE2D5-E35F-4423-BD91-28CD33EC175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00E1FA19-76A9-4C4E-84EC-D991E70C46E7}" type="datetimeFigureOut">
              <a:rPr lang="en-US" smtClean="0"/>
              <a:pPr>
                <a:defRPr/>
              </a:pPr>
              <a:t>4/25/12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B8228E6D-DE27-4379-8AF1-9F3FE881747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mailto:grichgels@bemidjistate.edu" TargetMode="External"/><Relationship Id="rId3" Type="http://schemas.openxmlformats.org/officeDocument/2006/relationships/hyperlink" Target="mailto:hhansen@bemidjistate.edu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mtClean="0"/>
              <a:t>What? A Math Class That is Not All Lecture?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Dr. Heidi Hansen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Dr. Glen </a:t>
            </a:r>
            <a:r>
              <a:rPr lang="en-US" dirty="0" err="1" smtClean="0"/>
              <a:t>Richgels</a:t>
            </a:r>
            <a:endParaRPr lang="en-US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Bemidji State University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dirty="0" smtClean="0"/>
              <a:t>Offer courses which</a:t>
            </a:r>
          </a:p>
          <a:p>
            <a:pPr lvl="1"/>
            <a:r>
              <a:rPr lang="en-US" sz="2400" dirty="0" smtClean="0"/>
              <a:t>Engage students</a:t>
            </a:r>
          </a:p>
          <a:p>
            <a:pPr lvl="1"/>
            <a:r>
              <a:rPr lang="en-US" sz="2400" dirty="0" smtClean="0"/>
              <a:t>Increase quantitative reasoning skills</a:t>
            </a:r>
          </a:p>
          <a:p>
            <a:pPr lvl="1"/>
            <a:r>
              <a:rPr lang="en-US" sz="2400" dirty="0" smtClean="0"/>
              <a:t>Strengthen mathematical abilities applicable in other disciplines</a:t>
            </a:r>
          </a:p>
          <a:p>
            <a:pPr lvl="1"/>
            <a:r>
              <a:rPr lang="en-US" sz="2400" dirty="0" smtClean="0"/>
              <a:t>Improve student communication of quantitative ideas</a:t>
            </a:r>
          </a:p>
          <a:p>
            <a:pPr lvl="1"/>
            <a:r>
              <a:rPr lang="en-US" sz="2400" dirty="0" smtClean="0"/>
              <a:t>Encourage students to take more mathematics</a:t>
            </a:r>
          </a:p>
          <a:p>
            <a:r>
              <a:rPr lang="en-US" sz="2400" dirty="0" smtClean="0"/>
              <a:t>Examine the effectiveness of College Algebra for meeting the needs of students</a:t>
            </a:r>
          </a:p>
          <a:p>
            <a:r>
              <a:rPr lang="en-US" sz="2400" dirty="0" smtClean="0"/>
              <a:t>Examine whether students succeed in future coursework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MAA’s CUPM Curriculum Guide (2004) Recommendations for Teaching Students Taking Minimum Requirements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Crossroads in Mathematics: Standards for Introductory College Mathematics (1995)</a:t>
            </a:r>
          </a:p>
          <a:p>
            <a:r>
              <a:rPr lang="en-US" dirty="0" smtClean="0"/>
              <a:t>Beyond Crossroads: Implementing College Mathematics in the First Two Years of College (2006)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AMATYC Standards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>
              <a:buNone/>
            </a:pPr>
            <a:r>
              <a:rPr lang="en-US" sz="2800" dirty="0" smtClean="0"/>
              <a:t>CONTENT:</a:t>
            </a:r>
          </a:p>
          <a:p>
            <a:pPr lvl="0"/>
            <a:r>
              <a:rPr lang="en-US" sz="2800" dirty="0" smtClean="0"/>
              <a:t>Lessen the traditional amount of time performing algebraic manipulations; </a:t>
            </a:r>
          </a:p>
          <a:p>
            <a:pPr lvl="0"/>
            <a:r>
              <a:rPr lang="en-US" sz="2800" dirty="0" smtClean="0"/>
              <a:t>Decrease time spent executing algorithms simply for the sake of calculation; </a:t>
            </a:r>
          </a:p>
          <a:p>
            <a:pPr lvl="0"/>
            <a:r>
              <a:rPr lang="en-US" sz="2800" dirty="0" smtClean="0"/>
              <a:t>Restrict the topics covered to the most essential; </a:t>
            </a:r>
          </a:p>
          <a:p>
            <a:pPr lvl="0"/>
            <a:r>
              <a:rPr lang="en-US" sz="2800" dirty="0" smtClean="0"/>
              <a:t>Decrease the amount of time spent lecturing; </a:t>
            </a:r>
          </a:p>
          <a:p>
            <a:pPr lvl="0"/>
            <a:r>
              <a:rPr lang="en-US" sz="2800" dirty="0" smtClean="0"/>
              <a:t>Deemphasize rote skills and memorization of formulas.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Agreement in the documents</a:t>
            </a:r>
            <a:br>
              <a:rPr lang="en-US" dirty="0" smtClean="0"/>
            </a:br>
            <a:r>
              <a:rPr lang="en-US" sz="2800" dirty="0" smtClean="0"/>
              <a:t>(Baxter Hastings, et al., 2006)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2800" dirty="0" smtClean="0"/>
              <a:t>PEDAGOGY:</a:t>
            </a:r>
          </a:p>
          <a:p>
            <a:pPr lvl="0"/>
            <a:r>
              <a:rPr lang="en-US" sz="2800" dirty="0" smtClean="0"/>
              <a:t>Embed the mathematics in real life situations that are drawn from the other disciplines; </a:t>
            </a:r>
          </a:p>
          <a:p>
            <a:pPr lvl="0"/>
            <a:r>
              <a:rPr lang="en-US" sz="2800" dirty="0" smtClean="0"/>
              <a:t>Explore fewer topics in greater depth; </a:t>
            </a:r>
          </a:p>
          <a:p>
            <a:pPr lvl="0"/>
            <a:r>
              <a:rPr lang="en-US" sz="2800" dirty="0" smtClean="0"/>
              <a:t>Emphasize communication of mathematics through discussion and writing assignments; </a:t>
            </a:r>
          </a:p>
          <a:p>
            <a:pPr lvl="0"/>
            <a:r>
              <a:rPr lang="en-US" sz="2800" dirty="0" smtClean="0"/>
              <a:t>Utilize group assignments and projects to enhance communication in the language of mathematics; 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Agreement (cont.)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525963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en-US" sz="2800" dirty="0" smtClean="0"/>
              <a:t>PEDAGOGY (cont.)</a:t>
            </a:r>
          </a:p>
          <a:p>
            <a:pPr lvl="0"/>
            <a:r>
              <a:rPr lang="en-US" sz="2800" dirty="0" smtClean="0"/>
              <a:t>Use technology to enhance conceptual understanding of the mathematics; </a:t>
            </a:r>
          </a:p>
          <a:p>
            <a:pPr lvl="0"/>
            <a:r>
              <a:rPr lang="en-US" sz="2800" dirty="0" smtClean="0"/>
              <a:t>Give greater priority to data analysis;</a:t>
            </a:r>
          </a:p>
          <a:p>
            <a:pPr lvl="0"/>
            <a:r>
              <a:rPr lang="en-US" sz="2800" dirty="0" smtClean="0"/>
              <a:t>Emphasize verbal, symbolic, graphical, and written representations</a:t>
            </a:r>
          </a:p>
          <a:p>
            <a:pPr lvl="0"/>
            <a:r>
              <a:rPr lang="en-US" sz="2800" dirty="0" smtClean="0"/>
              <a:t>Focus much more attention on the process of constructing mathematical models before finding solutions to these models. 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/>
          <a:lstStyle/>
          <a:p>
            <a:r>
              <a:rPr lang="en-US" dirty="0" smtClean="0"/>
              <a:t>Agreement (cont.)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1</a:t>
            </a:r>
            <a:r>
              <a:rPr lang="en-US" dirty="0"/>
              <a:t>. Make sense of problems and persevere </a:t>
            </a:r>
            <a:r>
              <a:rPr lang="en-US" dirty="0" smtClean="0"/>
              <a:t>in solving </a:t>
            </a:r>
            <a:r>
              <a:rPr lang="en-US" dirty="0"/>
              <a:t>them.</a:t>
            </a:r>
          </a:p>
          <a:p>
            <a:r>
              <a:rPr lang="en-US" dirty="0"/>
              <a:t>2. Reason abstractly and quantitatively.</a:t>
            </a:r>
          </a:p>
          <a:p>
            <a:r>
              <a:rPr lang="en-US" dirty="0"/>
              <a:t>3. Construct viable arguments and </a:t>
            </a:r>
            <a:r>
              <a:rPr lang="en-US" dirty="0" smtClean="0"/>
              <a:t>critique the </a:t>
            </a:r>
            <a:r>
              <a:rPr lang="en-US" dirty="0"/>
              <a:t>reasoning of others.</a:t>
            </a:r>
          </a:p>
          <a:p>
            <a:r>
              <a:rPr lang="en-US" dirty="0"/>
              <a:t>4. Model with mathematics.</a:t>
            </a:r>
          </a:p>
          <a:p>
            <a:r>
              <a:rPr lang="en-US" dirty="0"/>
              <a:t>5. Use appropriate tools strategically.</a:t>
            </a:r>
          </a:p>
          <a:p>
            <a:r>
              <a:rPr lang="en-US" dirty="0"/>
              <a:t>6. Attend to precision.</a:t>
            </a:r>
          </a:p>
          <a:p>
            <a:r>
              <a:rPr lang="en-US" dirty="0"/>
              <a:t>7. Look for and make use of structure.</a:t>
            </a:r>
          </a:p>
          <a:p>
            <a:r>
              <a:rPr lang="en-US" dirty="0"/>
              <a:t>8. Look for and express regularity in </a:t>
            </a:r>
            <a:r>
              <a:rPr lang="en-US" dirty="0" smtClean="0"/>
              <a:t>repeated reasoning.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New: The Common Core Mathematical Practices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47574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Students are often not prepared for the mathematical needs of the college disciplines</a:t>
            </a:r>
          </a:p>
          <a:p>
            <a:r>
              <a:rPr lang="en-US" dirty="0" smtClean="0"/>
              <a:t>High school needs should tie in to college needs</a:t>
            </a:r>
          </a:p>
          <a:p>
            <a:r>
              <a:rPr lang="en-US" dirty="0" smtClean="0"/>
              <a:t>As noted before, students who do not succeed in high school math do not succeed in college math</a:t>
            </a:r>
          </a:p>
          <a:p>
            <a:r>
              <a:rPr lang="en-US" dirty="0" smtClean="0"/>
              <a:t>What kind of a course do students need?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Preparing students for college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05912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525963"/>
          </a:xfrm>
        </p:spPr>
        <p:txBody>
          <a:bodyPr>
            <a:normAutofit/>
          </a:bodyPr>
          <a:lstStyle/>
          <a:p>
            <a:r>
              <a:rPr lang="en-US" sz="3200" dirty="0" smtClean="0"/>
              <a:t>Background of the course (Glen)</a:t>
            </a:r>
          </a:p>
          <a:p>
            <a:r>
              <a:rPr lang="en-US" sz="3200" dirty="0" smtClean="0"/>
              <a:t>Focus of the course</a:t>
            </a:r>
          </a:p>
          <a:p>
            <a:r>
              <a:rPr lang="en-US" sz="3200" dirty="0" smtClean="0"/>
              <a:t>Activity example</a:t>
            </a:r>
          </a:p>
          <a:p>
            <a:pPr algn="ctr">
              <a:buNone/>
            </a:pPr>
            <a:endParaRPr lang="en-US" sz="32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 </a:t>
            </a:r>
            <a:r>
              <a:rPr lang="en-US" sz="4400" dirty="0" smtClean="0"/>
              <a:t>Introduction to the Mathematics Sciences</a:t>
            </a:r>
            <a:br>
              <a:rPr lang="en-US" sz="4400" dirty="0" smtClean="0"/>
            </a:b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830763"/>
          </a:xfrm>
        </p:spPr>
        <p:txBody>
          <a:bodyPr>
            <a:normAutofit/>
          </a:bodyPr>
          <a:lstStyle/>
          <a:p>
            <a:r>
              <a:rPr lang="en-US" sz="2200" dirty="0" smtClean="0"/>
              <a:t>Study of how well students were able to move between representations algebraic ideas of slope</a:t>
            </a:r>
          </a:p>
          <a:p>
            <a:r>
              <a:rPr lang="en-US" sz="2200" dirty="0" smtClean="0"/>
              <a:t>Lesh Translation Model </a:t>
            </a:r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sz="2800" dirty="0" smtClean="0"/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r>
              <a:rPr lang="en-US" sz="2000" dirty="0" smtClean="0"/>
              <a:t>Source: http://www.cehd.umn.edu/rationalnumberproject/03_1.html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sz="20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Research on the Course</a:t>
            </a:r>
            <a:endParaRPr lang="en-US" dirty="0"/>
          </a:p>
        </p:txBody>
      </p:sp>
      <p:pic>
        <p:nvPicPr>
          <p:cNvPr id="6" name="Picture 5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43200" y="2286000"/>
            <a:ext cx="4107180" cy="3131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students show that they understand the algebra better through ability to move between representations? </a:t>
            </a:r>
          </a:p>
          <a:p>
            <a:r>
              <a:rPr lang="en-US" dirty="0" smtClean="0"/>
              <a:t>Is the course implemented according to the vision of the course designers?</a:t>
            </a:r>
          </a:p>
          <a:p>
            <a:r>
              <a:rPr lang="en-US" dirty="0" smtClean="0"/>
              <a:t>Does the course reflect the standards of the MAA, AMATYC and NCTM?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Common teaching practices </a:t>
            </a:r>
          </a:p>
          <a:p>
            <a:r>
              <a:rPr lang="en-US" dirty="0" smtClean="0"/>
              <a:t>Needs of students</a:t>
            </a:r>
          </a:p>
          <a:p>
            <a:r>
              <a:rPr lang="en-US" dirty="0" smtClean="0"/>
              <a:t>Change and standards recommendations</a:t>
            </a:r>
          </a:p>
          <a:p>
            <a:r>
              <a:rPr lang="en-US" dirty="0" smtClean="0"/>
              <a:t>Background/origins of the course</a:t>
            </a:r>
          </a:p>
          <a:p>
            <a:r>
              <a:rPr lang="en-US" dirty="0" smtClean="0"/>
              <a:t>Focus of the course</a:t>
            </a:r>
          </a:p>
          <a:p>
            <a:r>
              <a:rPr lang="en-US" dirty="0" smtClean="0"/>
              <a:t>Activity example</a:t>
            </a:r>
          </a:p>
          <a:p>
            <a:r>
              <a:rPr lang="en-US" dirty="0" smtClean="0"/>
              <a:t>Impact of the course on algebra understanding</a:t>
            </a:r>
          </a:p>
          <a:p>
            <a:r>
              <a:rPr lang="en-US" dirty="0" smtClean="0"/>
              <a:t>Student reactions to the class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Students could </a:t>
            </a:r>
            <a:r>
              <a:rPr lang="en-US" b="1" dirty="0" smtClean="0"/>
              <a:t>make meaning </a:t>
            </a:r>
            <a:r>
              <a:rPr lang="en-US" dirty="0" smtClean="0"/>
              <a:t>of the algebra by using different representations</a:t>
            </a:r>
          </a:p>
          <a:p>
            <a:pPr lvl="2"/>
            <a:r>
              <a:rPr lang="en-US" sz="2800" dirty="0" smtClean="0"/>
              <a:t>Explain in writing</a:t>
            </a:r>
          </a:p>
          <a:p>
            <a:pPr lvl="2"/>
            <a:r>
              <a:rPr lang="en-US" sz="2800" dirty="0" smtClean="0"/>
              <a:t>Discuss in class</a:t>
            </a:r>
          </a:p>
          <a:p>
            <a:r>
              <a:rPr lang="en-US" dirty="0" smtClean="0"/>
              <a:t>Students could use spreadsheet program technology to generate representations</a:t>
            </a:r>
          </a:p>
          <a:p>
            <a:r>
              <a:rPr lang="en-US" dirty="0" smtClean="0"/>
              <a:t>Students had the greatest difficulty in writing equations, although they could interpret equations into scenarios.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Results-Student Understanding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Pedagogy </a:t>
            </a:r>
          </a:p>
          <a:p>
            <a:pPr lvl="1"/>
            <a:r>
              <a:rPr lang="en-US" sz="2400" dirty="0" smtClean="0"/>
              <a:t>Aligned with course designers vision </a:t>
            </a:r>
          </a:p>
          <a:p>
            <a:pPr lvl="1"/>
            <a:r>
              <a:rPr lang="en-US" sz="2400" dirty="0" smtClean="0"/>
              <a:t>Included group work, </a:t>
            </a:r>
            <a:r>
              <a:rPr lang="en-US" sz="2400" b="1" dirty="0" smtClean="0"/>
              <a:t>discussion</a:t>
            </a:r>
            <a:r>
              <a:rPr lang="en-US" sz="2400" dirty="0" smtClean="0"/>
              <a:t>, use of multiple representations and was student-centered</a:t>
            </a:r>
          </a:p>
          <a:p>
            <a:pPr lvl="1"/>
            <a:r>
              <a:rPr lang="en-US" sz="2400" dirty="0" smtClean="0"/>
              <a:t>Taught in lab, computer based</a:t>
            </a:r>
          </a:p>
          <a:p>
            <a:pPr lvl="1"/>
            <a:r>
              <a:rPr lang="en-US" sz="2400" dirty="0" smtClean="0"/>
              <a:t>Multiple solution paths</a:t>
            </a:r>
          </a:p>
          <a:p>
            <a:pPr lvl="1"/>
            <a:r>
              <a:rPr lang="en-US" sz="2400" dirty="0" smtClean="0"/>
              <a:t>Deviated some in terms of time in class</a:t>
            </a:r>
          </a:p>
          <a:p>
            <a:r>
              <a:rPr lang="en-US" sz="2400" dirty="0" smtClean="0"/>
              <a:t>Subject matter</a:t>
            </a:r>
          </a:p>
          <a:p>
            <a:pPr lvl="1"/>
            <a:r>
              <a:rPr lang="en-US" sz="2400" dirty="0" smtClean="0"/>
              <a:t>Integrated stats, computer science and algebra</a:t>
            </a:r>
          </a:p>
          <a:p>
            <a:pPr lvl="1"/>
            <a:r>
              <a:rPr lang="en-US" sz="2400" dirty="0" smtClean="0"/>
              <a:t>Optimization not covered as desired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Results-Implementation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Aligned with NCTM, MAA, AMATYC as summarized by Baxter Hastings et al., 2006</a:t>
            </a:r>
          </a:p>
          <a:p>
            <a:pPr lvl="1"/>
            <a:r>
              <a:rPr lang="en-US" dirty="0" smtClean="0"/>
              <a:t>Active learning</a:t>
            </a:r>
          </a:p>
          <a:p>
            <a:pPr lvl="1"/>
            <a:r>
              <a:rPr lang="en-US" dirty="0" smtClean="0"/>
              <a:t>Less skill work </a:t>
            </a:r>
          </a:p>
          <a:p>
            <a:pPr lvl="1"/>
            <a:r>
              <a:rPr lang="en-US" dirty="0" smtClean="0"/>
              <a:t>Essential topics</a:t>
            </a:r>
          </a:p>
          <a:p>
            <a:pPr lvl="1"/>
            <a:r>
              <a:rPr lang="en-US" dirty="0" smtClean="0"/>
              <a:t>Multiple representations</a:t>
            </a:r>
          </a:p>
          <a:p>
            <a:pPr lvl="1"/>
            <a:r>
              <a:rPr lang="en-US" dirty="0" smtClean="0"/>
              <a:t>Discussion</a:t>
            </a:r>
          </a:p>
          <a:p>
            <a:pPr lvl="1"/>
            <a:r>
              <a:rPr lang="en-US" dirty="0" smtClean="0"/>
              <a:t>Technology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Results-Alignment with Standards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Student Attitude Change</a:t>
            </a:r>
          </a:p>
          <a:p>
            <a:pPr lvl="1"/>
            <a:r>
              <a:rPr lang="en-US" dirty="0" smtClean="0"/>
              <a:t>“I feel like I’ve learned some algebra but I didn’t realize I was learning it, which is a really a good thing. Because too many times we walk into a situation like this, like I was just deathly afraid of algebra, and didn’t think that I was capable of doing it. And the way that Mr. X has explained it and walked us through it hasn’t even seemed like a problem at all…and there’s more people that feel the same way that I do.” -Student 2</a:t>
            </a:r>
          </a:p>
          <a:p>
            <a:pPr lvl="1"/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Incidental Findings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 smtClean="0"/>
              <a:t>Students’ reflection on their work</a:t>
            </a:r>
          </a:p>
          <a:p>
            <a:pPr lvl="1"/>
            <a:r>
              <a:rPr lang="en-US" sz="2400" dirty="0" smtClean="0"/>
              <a:t>Reasoning and sense making</a:t>
            </a:r>
          </a:p>
          <a:p>
            <a:pPr lvl="1"/>
            <a:r>
              <a:rPr lang="en-US" sz="2400" dirty="0" smtClean="0"/>
              <a:t>Talked about what they did right and wrong</a:t>
            </a:r>
          </a:p>
          <a:p>
            <a:r>
              <a:rPr lang="en-US" sz="2800" dirty="0" smtClean="0"/>
              <a:t>Students found the math applicable</a:t>
            </a:r>
          </a:p>
          <a:p>
            <a:pPr lvl="1"/>
            <a:r>
              <a:rPr lang="en-US" dirty="0" smtClean="0"/>
              <a:t>“</a:t>
            </a:r>
            <a:r>
              <a:rPr lang="en-US" sz="2400" dirty="0" smtClean="0"/>
              <a:t>You deal with figuring out things in everyday life versus just an algebra problem or just something you have out of a textbook, with just x and y and they don’t mean anything.”  -Student 2</a:t>
            </a:r>
          </a:p>
          <a:p>
            <a:r>
              <a:rPr lang="en-US" sz="2800" dirty="0" smtClean="0"/>
              <a:t>Students perceived the course as student-centered</a:t>
            </a:r>
          </a:p>
          <a:p>
            <a:pPr lvl="1"/>
            <a:r>
              <a:rPr lang="en-US" sz="2400" dirty="0" smtClean="0"/>
              <a:t>“It’s more of an everyone-included class rather than the teacher up front, preaching to the class. It works really well.” -Student 3</a:t>
            </a:r>
          </a:p>
          <a:p>
            <a:pPr>
              <a:buNone/>
            </a:pPr>
            <a:endParaRPr lang="en-US" dirty="0" smtClean="0"/>
          </a:p>
          <a:p>
            <a:pPr lvl="1">
              <a:buNone/>
            </a:pP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Findings (cont.)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GLEN RICHGELS</a:t>
            </a:r>
          </a:p>
          <a:p>
            <a:pPr>
              <a:buNone/>
            </a:pPr>
            <a:r>
              <a:rPr lang="en-US" dirty="0" smtClean="0">
                <a:hlinkClick r:id="rId2"/>
              </a:rPr>
              <a:t>grichgels@bemidjistate.edu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HEIDI HANSEN</a:t>
            </a:r>
          </a:p>
          <a:p>
            <a:pPr>
              <a:buNone/>
            </a:pPr>
            <a:r>
              <a:rPr lang="en-US" smtClean="0">
                <a:hlinkClick r:id="rId3"/>
              </a:rPr>
              <a:t>hhansen@bemidjistate.edu</a:t>
            </a:r>
            <a:endParaRPr lang="en-US" smtClean="0"/>
          </a:p>
          <a:p>
            <a:pPr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Questions?</a:t>
            </a:r>
            <a:endParaRPr lang="en-US" sz="5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Historically geared towards calculus as an entry level college course </a:t>
            </a:r>
            <a:r>
              <a:rPr lang="en-US" sz="2400" dirty="0" smtClean="0"/>
              <a:t>(</a:t>
            </a:r>
            <a:r>
              <a:rPr lang="en-US" sz="2400" dirty="0" err="1" smtClean="0"/>
              <a:t>Ganter</a:t>
            </a:r>
            <a:r>
              <a:rPr lang="en-US" sz="2400" dirty="0" smtClean="0"/>
              <a:t> &amp; Barker, 2003)</a:t>
            </a:r>
          </a:p>
          <a:p>
            <a:r>
              <a:rPr lang="en-US" dirty="0" smtClean="0"/>
              <a:t>Primarily lecture </a:t>
            </a:r>
            <a:r>
              <a:rPr lang="en-US" sz="2400" dirty="0" smtClean="0"/>
              <a:t>(Dossey, Halvorson, </a:t>
            </a:r>
            <a:r>
              <a:rPr lang="en-US" sz="2400" dirty="0" err="1" smtClean="0"/>
              <a:t>McCrone</a:t>
            </a:r>
            <a:r>
              <a:rPr lang="en-US" sz="2400" dirty="0" smtClean="0"/>
              <a:t>, 2008) </a:t>
            </a:r>
          </a:p>
          <a:p>
            <a:r>
              <a:rPr lang="en-US" dirty="0" smtClean="0"/>
              <a:t>Separate courses for algebra, statistics, geometry, computer</a:t>
            </a:r>
          </a:p>
          <a:p>
            <a:r>
              <a:rPr lang="en-US" dirty="0" smtClean="0"/>
              <a:t>Primarily skill-focused with some applications included in each section</a:t>
            </a:r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Teaching practices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Blossoming growth in enrollment at 2 year colleges</a:t>
            </a:r>
          </a:p>
          <a:p>
            <a:r>
              <a:rPr lang="en-US" dirty="0" smtClean="0"/>
              <a:t>Nearly 1,000,000 students taking courses below Calculus in the U.S. </a:t>
            </a:r>
            <a:r>
              <a:rPr lang="en-US" sz="2400" dirty="0" smtClean="0"/>
              <a:t>(</a:t>
            </a:r>
            <a:r>
              <a:rPr lang="en-US" sz="2400" i="1" dirty="0" smtClean="0"/>
              <a:t>Statistical Abstract Of Undergraduate Programs in the Mathematical Sciences in the U.S</a:t>
            </a:r>
            <a:r>
              <a:rPr lang="en-US" sz="2400" dirty="0" smtClean="0"/>
              <a:t>. </a:t>
            </a:r>
            <a:r>
              <a:rPr lang="en-US" sz="2400" dirty="0" err="1" smtClean="0"/>
              <a:t>Lutzer</a:t>
            </a:r>
            <a:r>
              <a:rPr lang="en-US" sz="2400" dirty="0" smtClean="0"/>
              <a:t>, 2005)</a:t>
            </a:r>
          </a:p>
          <a:p>
            <a:r>
              <a:rPr lang="en-US" dirty="0" smtClean="0"/>
              <a:t>Up to 50% DWF rate in College Algebra at the college level </a:t>
            </a:r>
            <a:r>
              <a:rPr lang="en-US" sz="2400" dirty="0" smtClean="0"/>
              <a:t>(Baxter-Hastings, et. al, 2006)</a:t>
            </a:r>
          </a:p>
          <a:p>
            <a:r>
              <a:rPr lang="en-US" dirty="0" smtClean="0"/>
              <a:t>Only 6% of two-year college students enrolled in Calculus </a:t>
            </a:r>
            <a:r>
              <a:rPr lang="en-US" sz="2400" dirty="0" smtClean="0"/>
              <a:t>(</a:t>
            </a:r>
            <a:r>
              <a:rPr lang="en-US" sz="2400" dirty="0" err="1" smtClean="0"/>
              <a:t>Lutzer</a:t>
            </a:r>
            <a:r>
              <a:rPr lang="en-US" sz="2400" dirty="0" smtClean="0"/>
              <a:t>, 2005)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Today’s College Students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Students who didn’t succeed in high school  math generally don’t succeed in college math </a:t>
            </a:r>
            <a:r>
              <a:rPr lang="en-US" sz="2400" dirty="0" smtClean="0"/>
              <a:t>(Baxter Hastings, et al., 2006)</a:t>
            </a:r>
          </a:p>
          <a:p>
            <a:r>
              <a:rPr lang="en-US" dirty="0" smtClean="0"/>
              <a:t>57% of two-year college students are enrolled in remedial courses. </a:t>
            </a:r>
            <a:r>
              <a:rPr lang="en-US" sz="2400" dirty="0" smtClean="0"/>
              <a:t>(</a:t>
            </a:r>
            <a:r>
              <a:rPr lang="en-US" sz="2400" dirty="0" err="1" smtClean="0"/>
              <a:t>Lutzer</a:t>
            </a:r>
            <a:r>
              <a:rPr lang="en-US" sz="2400" dirty="0" smtClean="0"/>
              <a:t>, et al., 2005)</a:t>
            </a:r>
          </a:p>
          <a:p>
            <a:r>
              <a:rPr lang="en-US" dirty="0" smtClean="0"/>
              <a:t>Needs of students have changed!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Today’s students (cont.)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Looked at partner disciplines needs in 11 workshops across the country</a:t>
            </a:r>
          </a:p>
          <a:p>
            <a:pPr lvl="1"/>
            <a:r>
              <a:rPr lang="en-US" dirty="0" smtClean="0"/>
              <a:t>physical sciences, the life sciences, computer science, engineering, economics, business, education, and some social sciences</a:t>
            </a:r>
          </a:p>
          <a:p>
            <a:r>
              <a:rPr lang="en-US" dirty="0" smtClean="0"/>
              <a:t>Math faculty just sat back and listened, answered questions</a:t>
            </a:r>
          </a:p>
          <a:p>
            <a:r>
              <a:rPr lang="en-US" dirty="0" smtClean="0"/>
              <a:t>Published </a:t>
            </a:r>
            <a:r>
              <a:rPr lang="en-US" i="1" dirty="0" smtClean="0"/>
              <a:t>A Collective Vision: Voices of the Partner Disciplines </a:t>
            </a:r>
            <a:r>
              <a:rPr lang="en-US" sz="2400" dirty="0" smtClean="0"/>
              <a:t>(</a:t>
            </a:r>
            <a:r>
              <a:rPr lang="en-US" sz="2400" dirty="0" err="1" smtClean="0"/>
              <a:t>Ganter</a:t>
            </a:r>
            <a:r>
              <a:rPr lang="en-US" sz="2400" dirty="0" smtClean="0"/>
              <a:t> &amp; Barker, 2003)</a:t>
            </a:r>
            <a:endParaRPr lang="en-US" sz="2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CRAFTY study by CUPM-MAA</a:t>
            </a:r>
            <a:br>
              <a:rPr lang="en-US" dirty="0" smtClean="0"/>
            </a:br>
            <a:r>
              <a:rPr lang="en-US" sz="1400" dirty="0" smtClean="0"/>
              <a:t>Curriculum Renewal Across the First Two Years	</a:t>
            </a:r>
            <a:br>
              <a:rPr lang="en-US" sz="1400" dirty="0" smtClean="0"/>
            </a:br>
            <a:r>
              <a:rPr lang="en-US" sz="1400" dirty="0" smtClean="0"/>
              <a:t>Committee for the Undergraduate Program in Mathematics-MAA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Conceptual understanding</a:t>
            </a:r>
          </a:p>
          <a:p>
            <a:r>
              <a:rPr lang="en-US" dirty="0" smtClean="0"/>
              <a:t>Problem solving skills</a:t>
            </a:r>
          </a:p>
          <a:p>
            <a:r>
              <a:rPr lang="en-US" dirty="0" smtClean="0"/>
              <a:t>Modeling</a:t>
            </a:r>
          </a:p>
          <a:p>
            <a:r>
              <a:rPr lang="en-US" dirty="0" smtClean="0"/>
              <a:t>Communicating mathematically</a:t>
            </a:r>
          </a:p>
          <a:p>
            <a:r>
              <a:rPr lang="en-US" dirty="0" smtClean="0"/>
              <a:t>Balance between mathematical perspectives</a:t>
            </a:r>
          </a:p>
          <a:p>
            <a:pPr>
              <a:buNone/>
            </a:pP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Mathematical Needs of Other Disciplines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Content: </a:t>
            </a:r>
          </a:p>
          <a:p>
            <a:r>
              <a:rPr lang="en-US" dirty="0" smtClean="0"/>
              <a:t>Descriptive statistics</a:t>
            </a:r>
          </a:p>
          <a:p>
            <a:r>
              <a:rPr lang="en-US" dirty="0" smtClean="0"/>
              <a:t>Real world applications of mathematics</a:t>
            </a:r>
          </a:p>
          <a:p>
            <a:r>
              <a:rPr lang="en-US" dirty="0" smtClean="0"/>
              <a:t>2 and 3-dimension and scale </a:t>
            </a:r>
          </a:p>
          <a:p>
            <a:r>
              <a:rPr lang="en-US" dirty="0" smtClean="0"/>
              <a:t>Use of technology especially spreadsheets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(Not more emphasis on algebraic manipulations)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Needs of other disciplines (cont.)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Teaching methods for a variety of learning styles</a:t>
            </a:r>
          </a:p>
          <a:p>
            <a:r>
              <a:rPr lang="en-US" dirty="0" smtClean="0"/>
              <a:t>Active learning</a:t>
            </a:r>
          </a:p>
          <a:p>
            <a:r>
              <a:rPr lang="en-US" dirty="0" smtClean="0"/>
              <a:t>In-class problem solving</a:t>
            </a:r>
          </a:p>
          <a:p>
            <a:r>
              <a:rPr lang="en-US" dirty="0" smtClean="0"/>
              <a:t>Class and group discussions</a:t>
            </a:r>
          </a:p>
          <a:p>
            <a:r>
              <a:rPr lang="en-US" dirty="0" smtClean="0"/>
              <a:t>Collaborative group work</a:t>
            </a:r>
          </a:p>
          <a:p>
            <a:r>
              <a:rPr lang="en-US" dirty="0" smtClean="0"/>
              <a:t>Out of class projects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Pedagogical recommendations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558</TotalTime>
  <Words>1236</Words>
  <Application>Microsoft Macintosh PowerPoint</Application>
  <PresentationFormat>On-screen Show (4:3)</PresentationFormat>
  <Paragraphs>158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Concourse</vt:lpstr>
      <vt:lpstr>What? A Math Class That is Not All Lecture? </vt:lpstr>
      <vt:lpstr>Overview</vt:lpstr>
      <vt:lpstr>Teaching practices</vt:lpstr>
      <vt:lpstr>Today’s College Students</vt:lpstr>
      <vt:lpstr>Today’s students (cont.)</vt:lpstr>
      <vt:lpstr>CRAFTY study by CUPM-MAA Curriculum Renewal Across the First Two Years  Committee for the Undergraduate Program in Mathematics-MAA</vt:lpstr>
      <vt:lpstr>Mathematical Needs of Other Disciplines</vt:lpstr>
      <vt:lpstr>Needs of other disciplines (cont.)</vt:lpstr>
      <vt:lpstr>Pedagogical recommendations</vt:lpstr>
      <vt:lpstr>MAA’s CUPM Curriculum Guide (2004) Recommendations for Teaching Students Taking Minimum Requirements</vt:lpstr>
      <vt:lpstr>AMATYC Standards</vt:lpstr>
      <vt:lpstr>Agreement in the documents (Baxter Hastings, et al., 2006)</vt:lpstr>
      <vt:lpstr>Agreement (cont.)</vt:lpstr>
      <vt:lpstr>Agreement (cont.)</vt:lpstr>
      <vt:lpstr>New: The Common Core Mathematical Practices</vt:lpstr>
      <vt:lpstr>Preparing students for college</vt:lpstr>
      <vt:lpstr> Introduction to the Mathematics Sciences </vt:lpstr>
      <vt:lpstr>Research on the Course</vt:lpstr>
      <vt:lpstr>Questions</vt:lpstr>
      <vt:lpstr>Results-Student Understanding</vt:lpstr>
      <vt:lpstr>Results-Implementation</vt:lpstr>
      <vt:lpstr>Results-Alignment with Standards</vt:lpstr>
      <vt:lpstr>Other Incidental Findings</vt:lpstr>
      <vt:lpstr>Other Findings (cont.)</vt:lpstr>
      <vt:lpstr>Questions?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What? A Math Class That is Not All Lecture?</dc:title>
  <dc:creator>heidi</dc:creator>
  <cp:lastModifiedBy>default BSU</cp:lastModifiedBy>
  <cp:revision>44</cp:revision>
  <dcterms:created xsi:type="dcterms:W3CDTF">2011-04-28T01:47:37Z</dcterms:created>
  <dcterms:modified xsi:type="dcterms:W3CDTF">2012-04-25T16:45:18Z</dcterms:modified>
</cp:coreProperties>
</file>